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rice SemiExpanded" panose="020B0604020202020204" charset="0"/>
      <p:regular r:id="rId17"/>
    </p:embeddedFont>
    <p:embeddedFont>
      <p:font typeface="Brice SemiExpanded Bold" panose="020B060402020202020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old" panose="00000800000000000000" pitchFamily="2" charset="0"/>
      <p:regular r:id="rId23"/>
      <p:bold r:id="rId24"/>
    </p:embeddedFont>
    <p:embeddedFont>
      <p:font typeface="Montserrat Medium" panose="00000600000000000000" pitchFamily="2" charset="0"/>
      <p:regular r:id="rId25"/>
      <p:italic r:id="rId26"/>
    </p:embeddedFont>
    <p:embeddedFont>
      <p:font typeface="Sloop Script Pro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B1CE0-8C8B-373B-CCB2-540739C9A74F}" v="80" dt="2025-12-08T03:10:35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is Khan Mohammed" userId="S::mohaa11@purdue.edu::e3c90aa4-7463-4266-ad90-e95effaf8fc6" providerId="AD" clId="Web-{2D5B1CE0-8C8B-373B-CCB2-540739C9A74F}"/>
    <pc:docChg chg="modSld">
      <pc:chgData name="Aaris Khan Mohammed" userId="S::mohaa11@purdue.edu::e3c90aa4-7463-4266-ad90-e95effaf8fc6" providerId="AD" clId="Web-{2D5B1CE0-8C8B-373B-CCB2-540739C9A74F}" dt="2025-12-08T03:10:35.734" v="49" actId="1076"/>
      <pc:docMkLst>
        <pc:docMk/>
      </pc:docMkLst>
      <pc:sldChg chg="modSp">
        <pc:chgData name="Aaris Khan Mohammed" userId="S::mohaa11@purdue.edu::e3c90aa4-7463-4266-ad90-e95effaf8fc6" providerId="AD" clId="Web-{2D5B1CE0-8C8B-373B-CCB2-540739C9A74F}" dt="2025-12-08T03:08:31.497" v="39" actId="1076"/>
        <pc:sldMkLst>
          <pc:docMk/>
          <pc:sldMk cId="0" sldId="256"/>
        </pc:sldMkLst>
        <pc:spChg chg="mod">
          <ac:chgData name="Aaris Khan Mohammed" userId="S::mohaa11@purdue.edu::e3c90aa4-7463-4266-ad90-e95effaf8fc6" providerId="AD" clId="Web-{2D5B1CE0-8C8B-373B-CCB2-540739C9A74F}" dt="2025-12-08T03:08:31.497" v="39" actId="1076"/>
          <ac:spMkLst>
            <pc:docMk/>
            <pc:sldMk cId="0" sldId="256"/>
            <ac:spMk id="6" creationId="{00000000-0000-0000-0000-000000000000}"/>
          </ac:spMkLst>
        </pc:spChg>
      </pc:sldChg>
      <pc:sldChg chg="modSp">
        <pc:chgData name="Aaris Khan Mohammed" userId="S::mohaa11@purdue.edu::e3c90aa4-7463-4266-ad90-e95effaf8fc6" providerId="AD" clId="Web-{2D5B1CE0-8C8B-373B-CCB2-540739C9A74F}" dt="2025-12-08T03:09:37.623" v="48" actId="1076"/>
        <pc:sldMkLst>
          <pc:docMk/>
          <pc:sldMk cId="0" sldId="262"/>
        </pc:sldMkLst>
        <pc:spChg chg="mod">
          <ac:chgData name="Aaris Khan Mohammed" userId="S::mohaa11@purdue.edu::e3c90aa4-7463-4266-ad90-e95effaf8fc6" providerId="AD" clId="Web-{2D5B1CE0-8C8B-373B-CCB2-540739C9A74F}" dt="2025-12-08T03:09:13.326" v="43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Aaris Khan Mohammed" userId="S::mohaa11@purdue.edu::e3c90aa4-7463-4266-ad90-e95effaf8fc6" providerId="AD" clId="Web-{2D5B1CE0-8C8B-373B-CCB2-540739C9A74F}" dt="2025-12-08T03:09:32.514" v="47" actId="1076"/>
          <ac:spMkLst>
            <pc:docMk/>
            <pc:sldMk cId="0" sldId="262"/>
            <ac:spMk id="5" creationId="{00000000-0000-0000-0000-000000000000}"/>
          </ac:spMkLst>
        </pc:spChg>
        <pc:picChg chg="mod">
          <ac:chgData name="Aaris Khan Mohammed" userId="S::mohaa11@purdue.edu::e3c90aa4-7463-4266-ad90-e95effaf8fc6" providerId="AD" clId="Web-{2D5B1CE0-8C8B-373B-CCB2-540739C9A74F}" dt="2025-12-08T03:09:37.623" v="48" actId="1076"/>
          <ac:picMkLst>
            <pc:docMk/>
            <pc:sldMk cId="0" sldId="262"/>
            <ac:picMk id="6" creationId="{00000000-0000-0000-0000-000000000000}"/>
          </ac:picMkLst>
        </pc:picChg>
      </pc:sldChg>
      <pc:sldChg chg="modSp">
        <pc:chgData name="Aaris Khan Mohammed" userId="S::mohaa11@purdue.edu::e3c90aa4-7463-4266-ad90-e95effaf8fc6" providerId="AD" clId="Web-{2D5B1CE0-8C8B-373B-CCB2-540739C9A74F}" dt="2025-12-08T03:07:42.512" v="35" actId="20577"/>
        <pc:sldMkLst>
          <pc:docMk/>
          <pc:sldMk cId="0" sldId="264"/>
        </pc:sldMkLst>
        <pc:spChg chg="mod">
          <ac:chgData name="Aaris Khan Mohammed" userId="S::mohaa11@purdue.edu::e3c90aa4-7463-4266-ad90-e95effaf8fc6" providerId="AD" clId="Web-{2D5B1CE0-8C8B-373B-CCB2-540739C9A74F}" dt="2025-12-08T03:07:30.825" v="31" actId="20577"/>
          <ac:spMkLst>
            <pc:docMk/>
            <pc:sldMk cId="0" sldId="264"/>
            <ac:spMk id="7" creationId="{00000000-0000-0000-0000-000000000000}"/>
          </ac:spMkLst>
        </pc:spChg>
        <pc:spChg chg="mod">
          <ac:chgData name="Aaris Khan Mohammed" userId="S::mohaa11@purdue.edu::e3c90aa4-7463-4266-ad90-e95effaf8fc6" providerId="AD" clId="Web-{2D5B1CE0-8C8B-373B-CCB2-540739C9A74F}" dt="2025-12-08T03:07:42.512" v="35" actId="20577"/>
          <ac:spMkLst>
            <pc:docMk/>
            <pc:sldMk cId="0" sldId="264"/>
            <ac:spMk id="12" creationId="{00000000-0000-0000-0000-000000000000}"/>
          </ac:spMkLst>
        </pc:spChg>
        <pc:spChg chg="mod">
          <ac:chgData name="Aaris Khan Mohammed" userId="S::mohaa11@purdue.edu::e3c90aa4-7463-4266-ad90-e95effaf8fc6" providerId="AD" clId="Web-{2D5B1CE0-8C8B-373B-CCB2-540739C9A74F}" dt="2025-12-08T03:07:35.778" v="32" actId="20577"/>
          <ac:spMkLst>
            <pc:docMk/>
            <pc:sldMk cId="0" sldId="264"/>
            <ac:spMk id="13" creationId="{00000000-0000-0000-0000-000000000000}"/>
          </ac:spMkLst>
        </pc:spChg>
      </pc:sldChg>
      <pc:sldChg chg="modSp">
        <pc:chgData name="Aaris Khan Mohammed" userId="S::mohaa11@purdue.edu::e3c90aa4-7463-4266-ad90-e95effaf8fc6" providerId="AD" clId="Web-{2D5B1CE0-8C8B-373B-CCB2-540739C9A74F}" dt="2025-12-08T03:07:16.887" v="29" actId="1076"/>
        <pc:sldMkLst>
          <pc:docMk/>
          <pc:sldMk cId="0" sldId="265"/>
        </pc:sldMkLst>
        <pc:spChg chg="mod">
          <ac:chgData name="Aaris Khan Mohammed" userId="S::mohaa11@purdue.edu::e3c90aa4-7463-4266-ad90-e95effaf8fc6" providerId="AD" clId="Web-{2D5B1CE0-8C8B-373B-CCB2-540739C9A74F}" dt="2025-12-08T03:07:16.887" v="29" actId="1076"/>
          <ac:spMkLst>
            <pc:docMk/>
            <pc:sldMk cId="0" sldId="265"/>
            <ac:spMk id="4" creationId="{00000000-0000-0000-0000-000000000000}"/>
          </ac:spMkLst>
        </pc:spChg>
      </pc:sldChg>
      <pc:sldChg chg="modSp">
        <pc:chgData name="Aaris Khan Mohammed" userId="S::mohaa11@purdue.edu::e3c90aa4-7463-4266-ad90-e95effaf8fc6" providerId="AD" clId="Web-{2D5B1CE0-8C8B-373B-CCB2-540739C9A74F}" dt="2025-12-08T03:07:04.684" v="27" actId="1076"/>
        <pc:sldMkLst>
          <pc:docMk/>
          <pc:sldMk cId="0" sldId="266"/>
        </pc:sldMkLst>
        <pc:spChg chg="mod">
          <ac:chgData name="Aaris Khan Mohammed" userId="S::mohaa11@purdue.edu::e3c90aa4-7463-4266-ad90-e95effaf8fc6" providerId="AD" clId="Web-{2D5B1CE0-8C8B-373B-CCB2-540739C9A74F}" dt="2025-12-08T03:07:04.684" v="27" actId="1076"/>
          <ac:spMkLst>
            <pc:docMk/>
            <pc:sldMk cId="0" sldId="266"/>
            <ac:spMk id="4" creationId="{00000000-0000-0000-0000-000000000000}"/>
          </ac:spMkLst>
        </pc:spChg>
      </pc:sldChg>
      <pc:sldChg chg="modSp">
        <pc:chgData name="Aaris Khan Mohammed" userId="S::mohaa11@purdue.edu::e3c90aa4-7463-4266-ad90-e95effaf8fc6" providerId="AD" clId="Web-{2D5B1CE0-8C8B-373B-CCB2-540739C9A74F}" dt="2025-12-08T03:10:35.734" v="49" actId="1076"/>
        <pc:sldMkLst>
          <pc:docMk/>
          <pc:sldMk cId="0" sldId="267"/>
        </pc:sldMkLst>
        <pc:spChg chg="mod">
          <ac:chgData name="Aaris Khan Mohammed" userId="S::mohaa11@purdue.edu::e3c90aa4-7463-4266-ad90-e95effaf8fc6" providerId="AD" clId="Web-{2D5B1CE0-8C8B-373B-CCB2-540739C9A74F}" dt="2025-12-08T03:06:55.652" v="25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Aaris Khan Mohammed" userId="S::mohaa11@purdue.edu::e3c90aa4-7463-4266-ad90-e95effaf8fc6" providerId="AD" clId="Web-{2D5B1CE0-8C8B-373B-CCB2-540739C9A74F}" dt="2025-12-08T03:10:35.734" v="49" actId="1076"/>
          <ac:spMkLst>
            <pc:docMk/>
            <pc:sldMk cId="0" sldId="267"/>
            <ac:spMk id="5" creationId="{00000000-0000-0000-0000-000000000000}"/>
          </ac:spMkLst>
        </pc:spChg>
      </pc:sldChg>
      <pc:sldChg chg="modSp">
        <pc:chgData name="Aaris Khan Mohammed" userId="S::mohaa11@purdue.edu::e3c90aa4-7463-4266-ad90-e95effaf8fc6" providerId="AD" clId="Web-{2D5B1CE0-8C8B-373B-CCB2-540739C9A74F}" dt="2025-12-08T03:06:41.121" v="23" actId="20577"/>
        <pc:sldMkLst>
          <pc:docMk/>
          <pc:sldMk cId="0" sldId="268"/>
        </pc:sldMkLst>
        <pc:spChg chg="mod">
          <ac:chgData name="Aaris Khan Mohammed" userId="S::mohaa11@purdue.edu::e3c90aa4-7463-4266-ad90-e95effaf8fc6" providerId="AD" clId="Web-{2D5B1CE0-8C8B-373B-CCB2-540739C9A74F}" dt="2025-12-08T03:06:41.121" v="23" actId="20577"/>
          <ac:spMkLst>
            <pc:docMk/>
            <pc:sldMk cId="0" sldId="268"/>
            <ac:spMk id="6" creationId="{00000000-0000-0000-0000-000000000000}"/>
          </ac:spMkLst>
        </pc:spChg>
        <pc:spChg chg="mod">
          <ac:chgData name="Aaris Khan Mohammed" userId="S::mohaa11@purdue.edu::e3c90aa4-7463-4266-ad90-e95effaf8fc6" providerId="AD" clId="Web-{2D5B1CE0-8C8B-373B-CCB2-540739C9A74F}" dt="2025-12-08T03:06:11.183" v="17" actId="1076"/>
          <ac:spMkLst>
            <pc:docMk/>
            <pc:sldMk cId="0" sldId="268"/>
            <ac:spMk id="7" creationId="{00000000-0000-0000-0000-000000000000}"/>
          </ac:spMkLst>
        </pc:spChg>
        <pc:spChg chg="mod">
          <ac:chgData name="Aaris Khan Mohammed" userId="S::mohaa11@purdue.edu::e3c90aa4-7463-4266-ad90-e95effaf8fc6" providerId="AD" clId="Web-{2D5B1CE0-8C8B-373B-CCB2-540739C9A74F}" dt="2025-12-08T03:06:06.526" v="16" actId="1076"/>
          <ac:spMkLst>
            <pc:docMk/>
            <pc:sldMk cId="0" sldId="268"/>
            <ac:spMk id="8" creationId="{00000000-0000-0000-0000-000000000000}"/>
          </ac:spMkLst>
        </pc:spChg>
      </pc:sldChg>
      <pc:sldChg chg="modSp">
        <pc:chgData name="Aaris Khan Mohammed" userId="S::mohaa11@purdue.edu::e3c90aa4-7463-4266-ad90-e95effaf8fc6" providerId="AD" clId="Web-{2D5B1CE0-8C8B-373B-CCB2-540739C9A74F}" dt="2025-12-08T03:05:15.978" v="9" actId="1076"/>
        <pc:sldMkLst>
          <pc:docMk/>
          <pc:sldMk cId="0" sldId="269"/>
        </pc:sldMkLst>
        <pc:spChg chg="mod">
          <ac:chgData name="Aaris Khan Mohammed" userId="S::mohaa11@purdue.edu::e3c90aa4-7463-4266-ad90-e95effaf8fc6" providerId="AD" clId="Web-{2D5B1CE0-8C8B-373B-CCB2-540739C9A74F}" dt="2025-12-08T03:05:15.978" v="9" actId="1076"/>
          <ac:spMkLst>
            <pc:docMk/>
            <pc:sldMk cId="0" sldId="269"/>
            <ac:spMk id="6" creationId="{00000000-0000-0000-0000-000000000000}"/>
          </ac:spMkLst>
        </pc:spChg>
      </pc:sldChg>
      <pc:sldChg chg="modSp">
        <pc:chgData name="Aaris Khan Mohammed" userId="S::mohaa11@purdue.edu::e3c90aa4-7463-4266-ad90-e95effaf8fc6" providerId="AD" clId="Web-{2D5B1CE0-8C8B-373B-CCB2-540739C9A74F}" dt="2025-12-08T03:05:25.385" v="10" actId="1076"/>
        <pc:sldMkLst>
          <pc:docMk/>
          <pc:sldMk cId="0" sldId="270"/>
        </pc:sldMkLst>
        <pc:spChg chg="mod">
          <ac:chgData name="Aaris Khan Mohammed" userId="S::mohaa11@purdue.edu::e3c90aa4-7463-4266-ad90-e95effaf8fc6" providerId="AD" clId="Web-{2D5B1CE0-8C8B-373B-CCB2-540739C9A74F}" dt="2025-12-08T03:05:25.385" v="10" actId="1076"/>
          <ac:spMkLst>
            <pc:docMk/>
            <pc:sldMk cId="0" sldId="270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drive/folders/164RRLW5sUF2xCAZ0m5A5viT5BPnV8Q5k?usp=shar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https://color-analysis.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23212">
            <a:off x="-4953271" y="1336620"/>
            <a:ext cx="16899347" cy="14808053"/>
          </a:xfrm>
          <a:custGeom>
            <a:avLst/>
            <a:gdLst/>
            <a:ahLst/>
            <a:cxnLst/>
            <a:rect l="l" t="t" r="r" b="b"/>
            <a:pathLst>
              <a:path w="16899347" h="14808053">
                <a:moveTo>
                  <a:pt x="0" y="0"/>
                </a:moveTo>
                <a:lnTo>
                  <a:pt x="16899347" y="0"/>
                </a:lnTo>
                <a:lnTo>
                  <a:pt x="16899347" y="14808052"/>
                </a:lnTo>
                <a:lnTo>
                  <a:pt x="0" y="14808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145731">
            <a:off x="12735081" y="-6073359"/>
            <a:ext cx="9751822" cy="10556776"/>
          </a:xfrm>
          <a:custGeom>
            <a:avLst/>
            <a:gdLst/>
            <a:ahLst/>
            <a:cxnLst/>
            <a:rect l="l" t="t" r="r" b="b"/>
            <a:pathLst>
              <a:path w="9751822" h="10556776">
                <a:moveTo>
                  <a:pt x="0" y="0"/>
                </a:moveTo>
                <a:lnTo>
                  <a:pt x="9751823" y="0"/>
                </a:lnTo>
                <a:lnTo>
                  <a:pt x="9751823" y="10556776"/>
                </a:lnTo>
                <a:lnTo>
                  <a:pt x="0" y="10556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52523" y="4205299"/>
            <a:ext cx="12582954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00"/>
              </a:lnSpc>
            </a:pPr>
            <a:r>
              <a:rPr lang="en-US" sz="50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AI-POWERED PERSONAL COLOR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81809" y="6244664"/>
            <a:ext cx="5724382" cy="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8"/>
              </a:lnSpc>
              <a:spcBef>
                <a:spcPct val="0"/>
              </a:spcBef>
            </a:pPr>
            <a:r>
              <a:rPr lang="en-US" sz="1420" b="1" spc="177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</a:t>
            </a:r>
            <a:r>
              <a:rPr lang="en-US" sz="1420" b="1" u="none" spc="177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RSONALIZED FASHION RECOMMENDATION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50022" y="7747071"/>
            <a:ext cx="11973669" cy="5101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2750" dirty="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Raviteja Gundu, Aaris Khan, Divya </a:t>
            </a:r>
            <a:r>
              <a:rPr lang="en-US" sz="2750" dirty="0" err="1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Avuti</a:t>
            </a:r>
            <a:r>
              <a:rPr lang="en-US" sz="2750" dirty="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, Divya Navale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73905">
            <a:off x="11684410" y="3562629"/>
            <a:ext cx="12710361" cy="11137454"/>
          </a:xfrm>
          <a:custGeom>
            <a:avLst/>
            <a:gdLst/>
            <a:ahLst/>
            <a:cxnLst/>
            <a:rect l="l" t="t" r="r" b="b"/>
            <a:pathLst>
              <a:path w="12710361" h="11137454">
                <a:moveTo>
                  <a:pt x="0" y="0"/>
                </a:moveTo>
                <a:lnTo>
                  <a:pt x="12710361" y="0"/>
                </a:lnTo>
                <a:lnTo>
                  <a:pt x="12710361" y="11137454"/>
                </a:lnTo>
                <a:lnTo>
                  <a:pt x="0" y="11137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838741">
            <a:off x="-4112203" y="-158790"/>
            <a:ext cx="9391840" cy="8229600"/>
          </a:xfrm>
          <a:custGeom>
            <a:avLst/>
            <a:gdLst/>
            <a:ahLst/>
            <a:cxnLst/>
            <a:rect l="l" t="t" r="r" b="b"/>
            <a:pathLst>
              <a:path w="9391840" h="8229600">
                <a:moveTo>
                  <a:pt x="0" y="0"/>
                </a:moveTo>
                <a:lnTo>
                  <a:pt x="9391840" y="0"/>
                </a:lnTo>
                <a:lnTo>
                  <a:pt x="9391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22614" y="3295335"/>
            <a:ext cx="11657260" cy="477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CURRENT LIMITATIONS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5900" y="4567924"/>
            <a:ext cx="13616201" cy="194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b="1" spc="14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Lighting: </a:t>
            </a:r>
            <a:r>
              <a:rPr lang="en-US" sz="2499" spc="14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Still affects prediction accuracy without a color-calibrated environment</a:t>
            </a:r>
          </a:p>
          <a:p>
            <a:pPr algn="l">
              <a:lnSpc>
                <a:spcPts val="3124"/>
              </a:lnSpc>
            </a:pPr>
            <a:endParaRPr lang="en-US" sz="2499" spc="14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49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b="1" spc="14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Dataset:</a:t>
            </a:r>
            <a:r>
              <a:rPr lang="en-US" sz="2499" spc="14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 Imbalance reduces accuracy for certain skin tones and warm seasons</a:t>
            </a:r>
          </a:p>
          <a:p>
            <a:pPr algn="l">
              <a:lnSpc>
                <a:spcPts val="3124"/>
              </a:lnSpc>
            </a:pPr>
            <a:endParaRPr lang="en-US" sz="2499" spc="14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49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b="1" spc="14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Subjectivity:</a:t>
            </a:r>
            <a:r>
              <a:rPr lang="en-US" sz="2499" spc="14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 Seasonal color theory itself can be subjective and interpretive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73905">
            <a:off x="11684410" y="3562629"/>
            <a:ext cx="12710361" cy="11137454"/>
          </a:xfrm>
          <a:custGeom>
            <a:avLst/>
            <a:gdLst/>
            <a:ahLst/>
            <a:cxnLst/>
            <a:rect l="l" t="t" r="r" b="b"/>
            <a:pathLst>
              <a:path w="12710361" h="11137454">
                <a:moveTo>
                  <a:pt x="0" y="0"/>
                </a:moveTo>
                <a:lnTo>
                  <a:pt x="12710361" y="0"/>
                </a:lnTo>
                <a:lnTo>
                  <a:pt x="12710361" y="11137454"/>
                </a:lnTo>
                <a:lnTo>
                  <a:pt x="0" y="11137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838741">
            <a:off x="-4112203" y="-158790"/>
            <a:ext cx="9391840" cy="8229600"/>
          </a:xfrm>
          <a:custGeom>
            <a:avLst/>
            <a:gdLst/>
            <a:ahLst/>
            <a:cxnLst/>
            <a:rect l="l" t="t" r="r" b="b"/>
            <a:pathLst>
              <a:path w="9391840" h="8229600">
                <a:moveTo>
                  <a:pt x="0" y="0"/>
                </a:moveTo>
                <a:lnTo>
                  <a:pt x="9391840" y="0"/>
                </a:lnTo>
                <a:lnTo>
                  <a:pt x="9391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20640" y="2969065"/>
            <a:ext cx="14646920" cy="477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FUTURE WORK &amp; IMPROVEMENTS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53344" y="4118909"/>
            <a:ext cx="15181311" cy="350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b="1" spc="14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Event-based Recommendations:</a:t>
            </a:r>
            <a:r>
              <a:rPr lang="en-US" sz="2499" spc="14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 Suggest items tailored to your formal, party, or everyday occasions.</a:t>
            </a:r>
          </a:p>
          <a:p>
            <a:pPr algn="l">
              <a:lnSpc>
                <a:spcPts val="3124"/>
              </a:lnSpc>
            </a:pPr>
            <a:endParaRPr lang="en-US" sz="2499" spc="14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49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b="1" spc="14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Virtual Try On: </a:t>
            </a:r>
            <a:r>
              <a:rPr lang="en-US" sz="2499" spc="14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Lets you preview products with realistic digital overlays on yourself.</a:t>
            </a:r>
          </a:p>
          <a:p>
            <a:pPr algn="l">
              <a:lnSpc>
                <a:spcPts val="3124"/>
              </a:lnSpc>
            </a:pPr>
            <a:endParaRPr lang="en-US" sz="2499" spc="14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49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b="1" spc="14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 Model Accuracy: </a:t>
            </a:r>
            <a:r>
              <a:rPr lang="en-US" sz="2499" spc="14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Boost model’s performance by expanding data and refining training methodologies.</a:t>
            </a:r>
          </a:p>
          <a:p>
            <a:pPr algn="l">
              <a:lnSpc>
                <a:spcPts val="3124"/>
              </a:lnSpc>
            </a:pPr>
            <a:endParaRPr lang="en-US" sz="2499" spc="14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39749" lvl="1" indent="-269875" algn="l">
              <a:lnSpc>
                <a:spcPts val="3124"/>
              </a:lnSpc>
              <a:buFont typeface="Arial"/>
              <a:buChar char="•"/>
            </a:pPr>
            <a:r>
              <a:rPr lang="en-US" sz="2499" b="1" spc="14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 Panel: </a:t>
            </a:r>
            <a:r>
              <a:rPr lang="en-US" sz="2499" spc="14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To handle inventory.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73905">
            <a:off x="11684410" y="3562629"/>
            <a:ext cx="12710361" cy="11137454"/>
          </a:xfrm>
          <a:custGeom>
            <a:avLst/>
            <a:gdLst/>
            <a:ahLst/>
            <a:cxnLst/>
            <a:rect l="l" t="t" r="r" b="b"/>
            <a:pathLst>
              <a:path w="12710361" h="11137454">
                <a:moveTo>
                  <a:pt x="0" y="0"/>
                </a:moveTo>
                <a:lnTo>
                  <a:pt x="12710361" y="0"/>
                </a:lnTo>
                <a:lnTo>
                  <a:pt x="12710361" y="11137454"/>
                </a:lnTo>
                <a:lnTo>
                  <a:pt x="0" y="11137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838741">
            <a:off x="-4112203" y="-158790"/>
            <a:ext cx="9391840" cy="8229600"/>
          </a:xfrm>
          <a:custGeom>
            <a:avLst/>
            <a:gdLst/>
            <a:ahLst/>
            <a:cxnLst/>
            <a:rect l="l" t="t" r="r" b="b"/>
            <a:pathLst>
              <a:path w="9391840" h="8229600">
                <a:moveTo>
                  <a:pt x="0" y="0"/>
                </a:moveTo>
                <a:lnTo>
                  <a:pt x="9391840" y="0"/>
                </a:lnTo>
                <a:lnTo>
                  <a:pt x="9391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730380" y="3105284"/>
            <a:ext cx="4827240" cy="477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6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RESULT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69903" y="4441825"/>
            <a:ext cx="11748195" cy="275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4474"/>
              </a:lnSpc>
              <a:buFont typeface="Arial"/>
              <a:buChar char="•"/>
            </a:pPr>
            <a:r>
              <a:rPr lang="en-US" sz="2499" spc="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Completed full end-to-end AI-powered color analysis system</a:t>
            </a:r>
          </a:p>
          <a:p>
            <a:pPr marL="539749" lvl="1" indent="-269875" algn="just">
              <a:lnSpc>
                <a:spcPts val="4474"/>
              </a:lnSpc>
              <a:buFont typeface="Arial"/>
              <a:buChar char="•"/>
            </a:pPr>
            <a:r>
              <a:rPr lang="en-US" sz="2499" spc="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Added personalization using confidence-weighted logic</a:t>
            </a:r>
          </a:p>
          <a:p>
            <a:pPr marL="539749" lvl="1" indent="-269875" algn="just">
              <a:lnSpc>
                <a:spcPts val="4474"/>
              </a:lnSpc>
              <a:buFont typeface="Arial"/>
              <a:buChar char="•"/>
            </a:pPr>
            <a:r>
              <a:rPr lang="en-US" sz="2499" spc="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Improved usability through better preprocessing and UI</a:t>
            </a:r>
          </a:p>
          <a:p>
            <a:pPr marL="539749" lvl="1" indent="-269875" algn="just">
              <a:lnSpc>
                <a:spcPts val="4474"/>
              </a:lnSpc>
              <a:buFont typeface="Arial"/>
              <a:buChar char="•"/>
            </a:pPr>
            <a:r>
              <a:rPr lang="en-US" sz="2499" spc="1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Built a scalable foundation for wardrobe and outfit recommendations</a:t>
            </a:r>
          </a:p>
          <a:p>
            <a:pPr algn="just">
              <a:lnSpc>
                <a:spcPts val="4474"/>
              </a:lnSpc>
            </a:pPr>
            <a:endParaRPr lang="en-US" sz="2499" spc="14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73905">
            <a:off x="11684410" y="3562629"/>
            <a:ext cx="12710361" cy="11137454"/>
          </a:xfrm>
          <a:custGeom>
            <a:avLst/>
            <a:gdLst/>
            <a:ahLst/>
            <a:cxnLst/>
            <a:rect l="l" t="t" r="r" b="b"/>
            <a:pathLst>
              <a:path w="12710361" h="11137454">
                <a:moveTo>
                  <a:pt x="0" y="0"/>
                </a:moveTo>
                <a:lnTo>
                  <a:pt x="12710361" y="0"/>
                </a:lnTo>
                <a:lnTo>
                  <a:pt x="12710361" y="11137454"/>
                </a:lnTo>
                <a:lnTo>
                  <a:pt x="0" y="11137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838741">
            <a:off x="-4112203" y="-158790"/>
            <a:ext cx="9391840" cy="8229600"/>
          </a:xfrm>
          <a:custGeom>
            <a:avLst/>
            <a:gdLst/>
            <a:ahLst/>
            <a:cxnLst/>
            <a:rect l="l" t="t" r="r" b="b"/>
            <a:pathLst>
              <a:path w="9391840" h="8229600">
                <a:moveTo>
                  <a:pt x="0" y="0"/>
                </a:moveTo>
                <a:lnTo>
                  <a:pt x="9391840" y="0"/>
                </a:lnTo>
                <a:lnTo>
                  <a:pt x="9391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898158" y="4107930"/>
            <a:ext cx="3443097" cy="344309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8823" r="-882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3800401" y="2759389"/>
            <a:ext cx="10615761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2"/>
              </a:lnSpc>
              <a:spcBef>
                <a:spcPct val="0"/>
              </a:spcBef>
            </a:pPr>
            <a:r>
              <a:rPr lang="en-US" sz="3250" dirty="0">
                <a:latin typeface="Brice SemiExpanded"/>
                <a:ea typeface="Brice SemiExpanded"/>
                <a:cs typeface="Brice SemiExpanded"/>
                <a:sym typeface="Brice SemiExpand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LISTEN FROM OUR CLIENT</a:t>
            </a:r>
            <a:endParaRPr lang="en-US" sz="3250">
              <a:latin typeface="Brice SemiExpanded"/>
              <a:ea typeface="Brice SemiExpanded"/>
              <a:cs typeface="Brice Semi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89155" y="5329238"/>
            <a:ext cx="5047654" cy="389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576" b="1" spc="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Melody Monday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03580" y="5824805"/>
            <a:ext cx="4054227" cy="80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550" spc="15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Senior Career Counselor</a:t>
            </a:r>
            <a:endParaRPr lang="en-US" sz="2550" spc="15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endParaRPr lang="en-US" sz="2576" b="1" spc="15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496118">
            <a:off x="-4174824" y="-4045190"/>
            <a:ext cx="9876867" cy="9617600"/>
          </a:xfrm>
          <a:custGeom>
            <a:avLst/>
            <a:gdLst/>
            <a:ahLst/>
            <a:cxnLst/>
            <a:rect l="l" t="t" r="r" b="b"/>
            <a:pathLst>
              <a:path w="9876867" h="9617600">
                <a:moveTo>
                  <a:pt x="0" y="0"/>
                </a:moveTo>
                <a:lnTo>
                  <a:pt x="9876867" y="0"/>
                </a:lnTo>
                <a:lnTo>
                  <a:pt x="9876867" y="9617599"/>
                </a:lnTo>
                <a:lnTo>
                  <a:pt x="0" y="961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88751" y="4719572"/>
            <a:ext cx="6727973" cy="117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87"/>
              </a:lnSpc>
              <a:spcBef>
                <a:spcPct val="0"/>
              </a:spcBef>
            </a:pPr>
            <a:r>
              <a:rPr lang="en-US" sz="8700">
                <a:solidFill>
                  <a:srgbClr val="000000"/>
                </a:solidFill>
                <a:latin typeface="Brice SemiExpanded Bold"/>
                <a:ea typeface="Brice SemiExpanded Bold"/>
                <a:cs typeface="Brice SemiExpanded Bold"/>
                <a:sym typeface="Brice SemiExpanded Bold"/>
              </a:rPr>
              <a:t>uestions?</a:t>
            </a:r>
          </a:p>
        </p:txBody>
      </p:sp>
      <p:sp>
        <p:nvSpPr>
          <p:cNvPr id="4" name="Freeform 4"/>
          <p:cNvSpPr/>
          <p:nvPr/>
        </p:nvSpPr>
        <p:spPr>
          <a:xfrm rot="-4760714">
            <a:off x="11691154" y="3524753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431258" y="15285016"/>
            <a:ext cx="7484897" cy="169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425099" y="4245756"/>
            <a:ext cx="2112720" cy="2114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63"/>
              </a:lnSpc>
              <a:spcBef>
                <a:spcPct val="0"/>
              </a:spcBef>
            </a:pPr>
            <a:r>
              <a:rPr lang="en-US" sz="15706">
                <a:solidFill>
                  <a:srgbClr val="000000"/>
                </a:solidFill>
                <a:latin typeface="Sloop Script Pro"/>
                <a:ea typeface="Sloop Script Pro"/>
                <a:cs typeface="Sloop Script Pro"/>
                <a:sym typeface="Sloop Script Pro"/>
              </a:rPr>
              <a:t>Q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496118">
            <a:off x="-4174824" y="-4045190"/>
            <a:ext cx="9876867" cy="9617600"/>
          </a:xfrm>
          <a:custGeom>
            <a:avLst/>
            <a:gdLst/>
            <a:ahLst/>
            <a:cxnLst/>
            <a:rect l="l" t="t" r="r" b="b"/>
            <a:pathLst>
              <a:path w="9876867" h="9617600">
                <a:moveTo>
                  <a:pt x="0" y="0"/>
                </a:moveTo>
                <a:lnTo>
                  <a:pt x="9876867" y="0"/>
                </a:lnTo>
                <a:lnTo>
                  <a:pt x="9876867" y="9617599"/>
                </a:lnTo>
                <a:lnTo>
                  <a:pt x="0" y="9617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88751" y="4719572"/>
            <a:ext cx="6727973" cy="1171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87"/>
              </a:lnSpc>
              <a:spcBef>
                <a:spcPct val="0"/>
              </a:spcBef>
            </a:pPr>
            <a:r>
              <a:rPr lang="en-US" sz="8700">
                <a:solidFill>
                  <a:srgbClr val="000000"/>
                </a:solidFill>
                <a:latin typeface="Brice SemiExpanded Bold"/>
                <a:ea typeface="Brice SemiExpanded Bold"/>
                <a:cs typeface="Brice SemiExpanded Bold"/>
                <a:sym typeface="Brice SemiExpanded Bold"/>
              </a:rPr>
              <a:t>hank You</a:t>
            </a:r>
          </a:p>
        </p:txBody>
      </p:sp>
      <p:sp>
        <p:nvSpPr>
          <p:cNvPr id="4" name="Freeform 4"/>
          <p:cNvSpPr/>
          <p:nvPr/>
        </p:nvSpPr>
        <p:spPr>
          <a:xfrm rot="-4760714">
            <a:off x="11691154" y="3524753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431258" y="15285016"/>
            <a:ext cx="7484897" cy="169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365747" y="4720780"/>
            <a:ext cx="1664387" cy="1664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7"/>
              </a:lnSpc>
              <a:spcBef>
                <a:spcPct val="0"/>
              </a:spcBef>
            </a:pPr>
            <a:r>
              <a:rPr lang="en-US" sz="12373">
                <a:solidFill>
                  <a:srgbClr val="000000"/>
                </a:solidFill>
                <a:latin typeface="Sloop Script Pro"/>
                <a:ea typeface="Sloop Script Pro"/>
                <a:cs typeface="Sloop Script Pro"/>
                <a:sym typeface="Sloop Script Pro"/>
              </a:rPr>
              <a:t>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13677">
            <a:off x="-3197025" y="5491728"/>
            <a:ext cx="8451451" cy="8229600"/>
          </a:xfrm>
          <a:custGeom>
            <a:avLst/>
            <a:gdLst/>
            <a:ahLst/>
            <a:cxnLst/>
            <a:rect l="l" t="t" r="r" b="b"/>
            <a:pathLst>
              <a:path w="8451451" h="8229600">
                <a:moveTo>
                  <a:pt x="0" y="0"/>
                </a:moveTo>
                <a:lnTo>
                  <a:pt x="8451450" y="0"/>
                </a:lnTo>
                <a:lnTo>
                  <a:pt x="84514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392069" y="9379847"/>
            <a:ext cx="10541101" cy="82296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-10667214">
            <a:off x="8206919" y="-4896295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8" y="0"/>
                </a:lnTo>
                <a:lnTo>
                  <a:pt x="119053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155793" y="1406106"/>
            <a:ext cx="3976413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5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Citations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85864" y="2699873"/>
            <a:ext cx="12916272" cy="607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2"/>
              </a:lnSpc>
            </a:pPr>
            <a:r>
              <a:rPr lang="en-US" sz="2658" b="1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 Armocromia Dataset:</a:t>
            </a:r>
          </a:p>
          <a:p>
            <a:pPr algn="l">
              <a:lnSpc>
                <a:spcPts val="2238"/>
              </a:lnSpc>
            </a:pPr>
            <a:r>
              <a:rPr lang="en-US" sz="1708" b="1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Stacchio, L., Paolanti, M., Spigarelli, F., &amp; Frontoni, E. (2025). </a:t>
            </a:r>
          </a:p>
          <a:p>
            <a:pPr algn="l">
              <a:lnSpc>
                <a:spcPts val="2238"/>
              </a:lnSpc>
            </a:pPr>
            <a:r>
              <a:rPr lang="en-US" sz="1708" b="1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Deep Armocromia: A novel dataset for face seasonal color analysis and classification. </a:t>
            </a:r>
          </a:p>
          <a:p>
            <a:pPr algn="l">
              <a:lnSpc>
                <a:spcPts val="2238"/>
              </a:lnSpc>
            </a:pPr>
            <a:r>
              <a:rPr lang="en-US" sz="1708" b="1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A. Del Bue, C. Canton, J. Pont-Tuset, &amp; T. Tommasi (Eds.), </a:t>
            </a:r>
          </a:p>
          <a:p>
            <a:pPr algn="l">
              <a:lnSpc>
                <a:spcPts val="2238"/>
              </a:lnSpc>
            </a:pPr>
            <a:r>
              <a:rPr lang="en-US" sz="1708" b="1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Computer Vision – ECCV 2024 Workshops (pp. 352–367). </a:t>
            </a:r>
          </a:p>
          <a:p>
            <a:pPr algn="l">
              <a:lnSpc>
                <a:spcPts val="2238"/>
              </a:lnSpc>
            </a:pPr>
            <a:r>
              <a:rPr lang="en-US" sz="1708" b="1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Springer Nature Switzerland.</a:t>
            </a:r>
          </a:p>
          <a:p>
            <a:pPr algn="l">
              <a:lnSpc>
                <a:spcPts val="2238"/>
              </a:lnSpc>
            </a:pPr>
            <a:r>
              <a:rPr lang="en-US" sz="1708" b="1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Link: </a:t>
            </a:r>
            <a:r>
              <a:rPr lang="en-US" sz="1708" b="1" u="sng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https://doi.org/10.1007/978-3-031-91569-7_22</a:t>
            </a:r>
          </a:p>
          <a:p>
            <a:pPr algn="l">
              <a:lnSpc>
                <a:spcPts val="3253"/>
              </a:lnSpc>
            </a:pPr>
            <a:endParaRPr lang="en-US" sz="1708" b="1" u="sng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233"/>
              </a:lnSpc>
            </a:pPr>
            <a:r>
              <a:rPr lang="en-US" sz="2468" b="1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Seasonal Color Analysis </a:t>
            </a:r>
            <a:r>
              <a:rPr lang="en-US" sz="2468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(To understand color palette recommendation)</a:t>
            </a:r>
          </a:p>
          <a:p>
            <a:pPr algn="l">
              <a:lnSpc>
                <a:spcPts val="2238"/>
              </a:lnSpc>
            </a:pPr>
            <a:r>
              <a:rPr lang="en-US" sz="1708" b="1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Link: </a:t>
            </a:r>
            <a:r>
              <a:rPr lang="en-US" sz="1708" b="1" u="sng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https://theconceptwardrobe.com/colour-analysis-comprehensive-guides/seasonal-color-analysis-which-color-season-are-you</a:t>
            </a:r>
          </a:p>
          <a:p>
            <a:pPr algn="l">
              <a:lnSpc>
                <a:spcPts val="3253"/>
              </a:lnSpc>
            </a:pPr>
            <a:endParaRPr lang="en-US" sz="1708" b="1" u="sng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233"/>
              </a:lnSpc>
            </a:pPr>
            <a:r>
              <a:rPr lang="en-US" sz="2468" b="1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 Armocromia Research Paper:</a:t>
            </a:r>
          </a:p>
          <a:p>
            <a:pPr algn="l">
              <a:lnSpc>
                <a:spcPts val="2238"/>
              </a:lnSpc>
            </a:pPr>
            <a:r>
              <a:rPr lang="en-US" sz="1708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Link:</a:t>
            </a:r>
            <a:r>
              <a:rPr lang="en-US" sz="1708" b="1" u="sng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https://www.researchgate.net/publication/383463705_Deep_Armocromia_A_Novel_Dataset_for_Face_Seasonal_Color_Analysis_and_Classification</a:t>
            </a:r>
          </a:p>
          <a:p>
            <a:pPr algn="l">
              <a:lnSpc>
                <a:spcPts val="2238"/>
              </a:lnSpc>
            </a:pPr>
            <a:endParaRPr lang="en-US" sz="1708" b="1" u="sng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2238"/>
              </a:lnSpc>
            </a:pPr>
            <a:endParaRPr lang="en-US" sz="1708" b="1" u="sng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l">
              <a:lnSpc>
                <a:spcPts val="3233"/>
              </a:lnSpc>
            </a:pPr>
            <a:r>
              <a:rPr lang="en-US" sz="2468" b="1">
                <a:solidFill>
                  <a:srgbClr val="4040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Facer for masking:</a:t>
            </a:r>
          </a:p>
          <a:p>
            <a:pPr algn="l">
              <a:lnSpc>
                <a:spcPts val="2238"/>
              </a:lnSpc>
            </a:pPr>
            <a:r>
              <a:rPr lang="en-US" sz="1708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Link: </a:t>
            </a:r>
            <a:r>
              <a:rPr lang="en-US" sz="1708" u="sng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https://github.com/FacePerceiver/facer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67214">
            <a:off x="5896698" y="-5033394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161171">
            <a:off x="-2565306" y="6012687"/>
            <a:ext cx="6883563" cy="6702869"/>
          </a:xfrm>
          <a:custGeom>
            <a:avLst/>
            <a:gdLst/>
            <a:ahLst/>
            <a:cxnLst/>
            <a:rect l="l" t="t" r="r" b="b"/>
            <a:pathLst>
              <a:path w="6883563" h="6702869">
                <a:moveTo>
                  <a:pt x="0" y="0"/>
                </a:moveTo>
                <a:lnTo>
                  <a:pt x="6883562" y="0"/>
                </a:lnTo>
                <a:lnTo>
                  <a:pt x="6883562" y="6702869"/>
                </a:lnTo>
                <a:lnTo>
                  <a:pt x="0" y="670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1725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89" y="0"/>
                </a:lnTo>
                <a:lnTo>
                  <a:pt x="160489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61685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90" y="0"/>
                </a:lnTo>
                <a:lnTo>
                  <a:pt x="160490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6989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89" y="0"/>
                </a:lnTo>
                <a:lnTo>
                  <a:pt x="160489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431255" y="992229"/>
            <a:ext cx="1828045" cy="399174"/>
            <a:chOff x="0" y="0"/>
            <a:chExt cx="481460" cy="105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460" cy="105132"/>
            </a:xfrm>
            <a:custGeom>
              <a:avLst/>
              <a:gdLst/>
              <a:ahLst/>
              <a:cxnLst/>
              <a:rect l="l" t="t" r="r" b="b"/>
              <a:pathLst>
                <a:path w="481460" h="105132">
                  <a:moveTo>
                    <a:pt x="52566" y="0"/>
                  </a:moveTo>
                  <a:lnTo>
                    <a:pt x="428894" y="0"/>
                  </a:lnTo>
                  <a:cubicBezTo>
                    <a:pt x="442836" y="0"/>
                    <a:pt x="456206" y="5538"/>
                    <a:pt x="466064" y="15396"/>
                  </a:cubicBezTo>
                  <a:cubicBezTo>
                    <a:pt x="475922" y="25254"/>
                    <a:pt x="481460" y="38625"/>
                    <a:pt x="481460" y="52566"/>
                  </a:cubicBezTo>
                  <a:lnTo>
                    <a:pt x="481460" y="52566"/>
                  </a:lnTo>
                  <a:cubicBezTo>
                    <a:pt x="481460" y="66507"/>
                    <a:pt x="475922" y="79878"/>
                    <a:pt x="466064" y="89736"/>
                  </a:cubicBezTo>
                  <a:cubicBezTo>
                    <a:pt x="456206" y="99594"/>
                    <a:pt x="442836" y="105132"/>
                    <a:pt x="428894" y="105132"/>
                  </a:cubicBezTo>
                  <a:lnTo>
                    <a:pt x="52566" y="105132"/>
                  </a:lnTo>
                  <a:cubicBezTo>
                    <a:pt x="38625" y="105132"/>
                    <a:pt x="25254" y="99594"/>
                    <a:pt x="15396" y="89736"/>
                  </a:cubicBezTo>
                  <a:cubicBezTo>
                    <a:pt x="5538" y="79878"/>
                    <a:pt x="0" y="66507"/>
                    <a:pt x="0" y="52566"/>
                  </a:cubicBezTo>
                  <a:lnTo>
                    <a:pt x="0" y="52566"/>
                  </a:lnTo>
                  <a:cubicBezTo>
                    <a:pt x="0" y="38625"/>
                    <a:pt x="5538" y="25254"/>
                    <a:pt x="15396" y="15396"/>
                  </a:cubicBezTo>
                  <a:cubicBezTo>
                    <a:pt x="25254" y="5538"/>
                    <a:pt x="3862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481460" cy="5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93041" y="868283"/>
            <a:ext cx="9780763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5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Tech Stack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90900" y="2554614"/>
            <a:ext cx="5279376" cy="46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67"/>
              </a:lnSpc>
              <a:spcBef>
                <a:spcPct val="0"/>
              </a:spcBef>
            </a:pPr>
            <a:r>
              <a:rPr lang="en-US" sz="2799">
                <a:solidFill>
                  <a:srgbClr val="40404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FRONTEND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1742" y="3147053"/>
            <a:ext cx="6434526" cy="1568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React 19.1.1 + TypeScript 5.8.3 + Vite 7.1.7</a:t>
            </a:r>
          </a:p>
          <a:p>
            <a:pPr algn="l">
              <a:lnSpc>
                <a:spcPts val="2500"/>
              </a:lnSpc>
            </a:pPr>
            <a:endParaRPr lang="en-US" sz="2000" spc="12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Tailwind CSS for styling</a:t>
            </a:r>
          </a:p>
          <a:p>
            <a:pPr algn="l">
              <a:lnSpc>
                <a:spcPts val="2500"/>
              </a:lnSpc>
            </a:pPr>
            <a:endParaRPr lang="en-US" sz="2000" spc="12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Lucide React for icons</a:t>
            </a:r>
          </a:p>
        </p:txBody>
      </p:sp>
      <p:sp>
        <p:nvSpPr>
          <p:cNvPr id="13" name="AutoShape 13"/>
          <p:cNvSpPr/>
          <p:nvPr/>
        </p:nvSpPr>
        <p:spPr>
          <a:xfrm flipH="1">
            <a:off x="9217511" y="2369661"/>
            <a:ext cx="0" cy="7112307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H="1">
            <a:off x="1707378" y="5558466"/>
            <a:ext cx="14179603" cy="709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991742" y="5900036"/>
            <a:ext cx="6860314" cy="9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67"/>
              </a:lnSpc>
              <a:spcBef>
                <a:spcPct val="0"/>
              </a:spcBef>
            </a:pPr>
            <a:r>
              <a:rPr lang="en-US" sz="2799">
                <a:solidFill>
                  <a:srgbClr val="40404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MACHINE LEARNING AND IMAGE PROCESSING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6127" y="5900036"/>
            <a:ext cx="5279376" cy="9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67"/>
              </a:lnSpc>
              <a:spcBef>
                <a:spcPct val="0"/>
              </a:spcBef>
            </a:pPr>
            <a:r>
              <a:rPr lang="en-US" sz="2799">
                <a:solidFill>
                  <a:srgbClr val="40404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DEVELOPMENT AND DEPLOYMENT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1663" y="2554614"/>
            <a:ext cx="5279376" cy="465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67"/>
              </a:lnSpc>
              <a:spcBef>
                <a:spcPct val="0"/>
              </a:spcBef>
            </a:pPr>
            <a:r>
              <a:rPr lang="en-US" sz="2799">
                <a:solidFill>
                  <a:srgbClr val="40404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BACKEND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6127" y="3110712"/>
            <a:ext cx="6434526" cy="1882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FastAPI 0.104.1 (Python web framework)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Uvicorn 0.24.0 (ASGI server)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PyTorch 2.0.1 + TorchVision 0.15.2 (ML framework)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MongoDB (via PyMongo 4.10.1)</a:t>
            </a:r>
          </a:p>
          <a:p>
            <a:pPr algn="l">
              <a:lnSpc>
                <a:spcPts val="2500"/>
              </a:lnSpc>
            </a:pPr>
            <a:endParaRPr lang="en-US" sz="2000" spc="12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85432" y="6945825"/>
            <a:ext cx="6847146" cy="282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ResNeXt50_32x4d (pre-trained, fine-tuned for color classification)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Facer (face detection)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Rembg (background removal)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ColorThief (color extraction)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Pillow 10.1.0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NumPy 1.24.3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ONNX Runtime 1.16.3</a:t>
            </a:r>
          </a:p>
          <a:p>
            <a:pPr algn="l">
              <a:lnSpc>
                <a:spcPts val="2500"/>
              </a:lnSpc>
            </a:pPr>
            <a:endParaRPr lang="en-US" sz="2000" spc="12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616127" y="6945825"/>
            <a:ext cx="6847146" cy="219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Git + GitHub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ESLint + TypeScript ESLint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Python venv + npm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Google Cloud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NGNIX</a:t>
            </a:r>
          </a:p>
          <a:p>
            <a:pPr marL="431802" lvl="1" indent="-215901" algn="l">
              <a:lnSpc>
                <a:spcPts val="2500"/>
              </a:lnSpc>
              <a:buFont typeface="Arial"/>
              <a:buChar char="•"/>
            </a:pPr>
            <a:r>
              <a:rPr lang="en-US" sz="2000" spc="12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Docker</a:t>
            </a:r>
          </a:p>
          <a:p>
            <a:pPr algn="l">
              <a:lnSpc>
                <a:spcPts val="2500"/>
              </a:lnSpc>
            </a:pPr>
            <a:endParaRPr lang="en-US" sz="2000" spc="12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67214">
            <a:off x="5896698" y="-5033394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161171">
            <a:off x="-2565306" y="6012687"/>
            <a:ext cx="6883563" cy="6702869"/>
          </a:xfrm>
          <a:custGeom>
            <a:avLst/>
            <a:gdLst/>
            <a:ahLst/>
            <a:cxnLst/>
            <a:rect l="l" t="t" r="r" b="b"/>
            <a:pathLst>
              <a:path w="6883563" h="6702869">
                <a:moveTo>
                  <a:pt x="0" y="0"/>
                </a:moveTo>
                <a:lnTo>
                  <a:pt x="6883562" y="0"/>
                </a:lnTo>
                <a:lnTo>
                  <a:pt x="6883562" y="6702869"/>
                </a:lnTo>
                <a:lnTo>
                  <a:pt x="0" y="670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1725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89" y="0"/>
                </a:lnTo>
                <a:lnTo>
                  <a:pt x="160489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61685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90" y="0"/>
                </a:lnTo>
                <a:lnTo>
                  <a:pt x="160490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6989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89" y="0"/>
                </a:lnTo>
                <a:lnTo>
                  <a:pt x="160489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431255" y="992229"/>
            <a:ext cx="1828045" cy="399174"/>
            <a:chOff x="0" y="0"/>
            <a:chExt cx="481460" cy="105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460" cy="105132"/>
            </a:xfrm>
            <a:custGeom>
              <a:avLst/>
              <a:gdLst/>
              <a:ahLst/>
              <a:cxnLst/>
              <a:rect l="l" t="t" r="r" b="b"/>
              <a:pathLst>
                <a:path w="481460" h="105132">
                  <a:moveTo>
                    <a:pt x="52566" y="0"/>
                  </a:moveTo>
                  <a:lnTo>
                    <a:pt x="428894" y="0"/>
                  </a:lnTo>
                  <a:cubicBezTo>
                    <a:pt x="442836" y="0"/>
                    <a:pt x="456206" y="5538"/>
                    <a:pt x="466064" y="15396"/>
                  </a:cubicBezTo>
                  <a:cubicBezTo>
                    <a:pt x="475922" y="25254"/>
                    <a:pt x="481460" y="38625"/>
                    <a:pt x="481460" y="52566"/>
                  </a:cubicBezTo>
                  <a:lnTo>
                    <a:pt x="481460" y="52566"/>
                  </a:lnTo>
                  <a:cubicBezTo>
                    <a:pt x="481460" y="66507"/>
                    <a:pt x="475922" y="79878"/>
                    <a:pt x="466064" y="89736"/>
                  </a:cubicBezTo>
                  <a:cubicBezTo>
                    <a:pt x="456206" y="99594"/>
                    <a:pt x="442836" y="105132"/>
                    <a:pt x="428894" y="105132"/>
                  </a:cubicBezTo>
                  <a:lnTo>
                    <a:pt x="52566" y="105132"/>
                  </a:lnTo>
                  <a:cubicBezTo>
                    <a:pt x="38625" y="105132"/>
                    <a:pt x="25254" y="99594"/>
                    <a:pt x="15396" y="89736"/>
                  </a:cubicBezTo>
                  <a:cubicBezTo>
                    <a:pt x="5538" y="79878"/>
                    <a:pt x="0" y="66507"/>
                    <a:pt x="0" y="52566"/>
                  </a:cubicBezTo>
                  <a:lnTo>
                    <a:pt x="0" y="52566"/>
                  </a:lnTo>
                  <a:cubicBezTo>
                    <a:pt x="0" y="38625"/>
                    <a:pt x="5538" y="25254"/>
                    <a:pt x="15396" y="15396"/>
                  </a:cubicBezTo>
                  <a:cubicBezTo>
                    <a:pt x="25254" y="5538"/>
                    <a:pt x="3862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481460" cy="5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6475" y="868283"/>
            <a:ext cx="11785975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5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Career closet processing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3274965" y="2447351"/>
            <a:ext cx="11738070" cy="6470611"/>
          </a:xfrm>
          <a:custGeom>
            <a:avLst/>
            <a:gdLst/>
            <a:ahLst/>
            <a:cxnLst/>
            <a:rect l="l" t="t" r="r" b="b"/>
            <a:pathLst>
              <a:path w="11738070" h="6470611">
                <a:moveTo>
                  <a:pt x="0" y="0"/>
                </a:moveTo>
                <a:lnTo>
                  <a:pt x="11738070" y="0"/>
                </a:lnTo>
                <a:lnTo>
                  <a:pt x="11738070" y="6470611"/>
                </a:lnTo>
                <a:lnTo>
                  <a:pt x="0" y="6470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67214">
            <a:off x="5896698" y="-5033394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161171">
            <a:off x="-2565306" y="6012687"/>
            <a:ext cx="6883563" cy="6702869"/>
          </a:xfrm>
          <a:custGeom>
            <a:avLst/>
            <a:gdLst/>
            <a:ahLst/>
            <a:cxnLst/>
            <a:rect l="l" t="t" r="r" b="b"/>
            <a:pathLst>
              <a:path w="6883563" h="6702869">
                <a:moveTo>
                  <a:pt x="0" y="0"/>
                </a:moveTo>
                <a:lnTo>
                  <a:pt x="6883562" y="0"/>
                </a:lnTo>
                <a:lnTo>
                  <a:pt x="6883562" y="6702869"/>
                </a:lnTo>
                <a:lnTo>
                  <a:pt x="0" y="670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1725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89" y="0"/>
                </a:lnTo>
                <a:lnTo>
                  <a:pt x="160489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61685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90" y="0"/>
                </a:lnTo>
                <a:lnTo>
                  <a:pt x="160490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6989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89" y="0"/>
                </a:lnTo>
                <a:lnTo>
                  <a:pt x="160489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431255" y="992229"/>
            <a:ext cx="1828045" cy="399174"/>
            <a:chOff x="0" y="0"/>
            <a:chExt cx="481460" cy="105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460" cy="105132"/>
            </a:xfrm>
            <a:custGeom>
              <a:avLst/>
              <a:gdLst/>
              <a:ahLst/>
              <a:cxnLst/>
              <a:rect l="l" t="t" r="r" b="b"/>
              <a:pathLst>
                <a:path w="481460" h="105132">
                  <a:moveTo>
                    <a:pt x="52566" y="0"/>
                  </a:moveTo>
                  <a:lnTo>
                    <a:pt x="428894" y="0"/>
                  </a:lnTo>
                  <a:cubicBezTo>
                    <a:pt x="442836" y="0"/>
                    <a:pt x="456206" y="5538"/>
                    <a:pt x="466064" y="15396"/>
                  </a:cubicBezTo>
                  <a:cubicBezTo>
                    <a:pt x="475922" y="25254"/>
                    <a:pt x="481460" y="38625"/>
                    <a:pt x="481460" y="52566"/>
                  </a:cubicBezTo>
                  <a:lnTo>
                    <a:pt x="481460" y="52566"/>
                  </a:lnTo>
                  <a:cubicBezTo>
                    <a:pt x="481460" y="66507"/>
                    <a:pt x="475922" y="79878"/>
                    <a:pt x="466064" y="89736"/>
                  </a:cubicBezTo>
                  <a:cubicBezTo>
                    <a:pt x="456206" y="99594"/>
                    <a:pt x="442836" y="105132"/>
                    <a:pt x="428894" y="105132"/>
                  </a:cubicBezTo>
                  <a:lnTo>
                    <a:pt x="52566" y="105132"/>
                  </a:lnTo>
                  <a:cubicBezTo>
                    <a:pt x="38625" y="105132"/>
                    <a:pt x="25254" y="99594"/>
                    <a:pt x="15396" y="89736"/>
                  </a:cubicBezTo>
                  <a:cubicBezTo>
                    <a:pt x="5538" y="79878"/>
                    <a:pt x="0" y="66507"/>
                    <a:pt x="0" y="52566"/>
                  </a:cubicBezTo>
                  <a:lnTo>
                    <a:pt x="0" y="52566"/>
                  </a:lnTo>
                  <a:cubicBezTo>
                    <a:pt x="0" y="38625"/>
                    <a:pt x="5538" y="25254"/>
                    <a:pt x="15396" y="15396"/>
                  </a:cubicBezTo>
                  <a:cubicBezTo>
                    <a:pt x="25254" y="5538"/>
                    <a:pt x="3862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481460" cy="5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618965" y="2256483"/>
            <a:ext cx="13050070" cy="7193851"/>
          </a:xfrm>
          <a:custGeom>
            <a:avLst/>
            <a:gdLst/>
            <a:ahLst/>
            <a:cxnLst/>
            <a:rect l="l" t="t" r="r" b="b"/>
            <a:pathLst>
              <a:path w="13050070" h="7193851">
                <a:moveTo>
                  <a:pt x="0" y="0"/>
                </a:moveTo>
                <a:lnTo>
                  <a:pt x="13050070" y="0"/>
                </a:lnTo>
                <a:lnTo>
                  <a:pt x="13050070" y="7193851"/>
                </a:lnTo>
                <a:lnTo>
                  <a:pt x="0" y="71938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76475" y="898128"/>
            <a:ext cx="16300493" cy="67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5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Season color vs Top 2 color match 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67214">
            <a:off x="5896698" y="-5033394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161171">
            <a:off x="-2565306" y="6012687"/>
            <a:ext cx="6883563" cy="6702869"/>
          </a:xfrm>
          <a:custGeom>
            <a:avLst/>
            <a:gdLst/>
            <a:ahLst/>
            <a:cxnLst/>
            <a:rect l="l" t="t" r="r" b="b"/>
            <a:pathLst>
              <a:path w="6883563" h="6702869">
                <a:moveTo>
                  <a:pt x="0" y="0"/>
                </a:moveTo>
                <a:lnTo>
                  <a:pt x="6883562" y="0"/>
                </a:lnTo>
                <a:lnTo>
                  <a:pt x="6883562" y="6702869"/>
                </a:lnTo>
                <a:lnTo>
                  <a:pt x="0" y="670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31725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89" y="0"/>
                </a:lnTo>
                <a:lnTo>
                  <a:pt x="160489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61685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90" y="0"/>
                </a:lnTo>
                <a:lnTo>
                  <a:pt x="160490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86989" y="1110258"/>
            <a:ext cx="160489" cy="163116"/>
          </a:xfrm>
          <a:custGeom>
            <a:avLst/>
            <a:gdLst/>
            <a:ahLst/>
            <a:cxnLst/>
            <a:rect l="l" t="t" r="r" b="b"/>
            <a:pathLst>
              <a:path w="160489" h="163116">
                <a:moveTo>
                  <a:pt x="0" y="0"/>
                </a:moveTo>
                <a:lnTo>
                  <a:pt x="160489" y="0"/>
                </a:lnTo>
                <a:lnTo>
                  <a:pt x="160489" y="163115"/>
                </a:lnTo>
                <a:lnTo>
                  <a:pt x="0" y="16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431255" y="992229"/>
            <a:ext cx="1828045" cy="399174"/>
            <a:chOff x="0" y="0"/>
            <a:chExt cx="481460" cy="105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460" cy="105132"/>
            </a:xfrm>
            <a:custGeom>
              <a:avLst/>
              <a:gdLst/>
              <a:ahLst/>
              <a:cxnLst/>
              <a:rect l="l" t="t" r="r" b="b"/>
              <a:pathLst>
                <a:path w="481460" h="105132">
                  <a:moveTo>
                    <a:pt x="52566" y="0"/>
                  </a:moveTo>
                  <a:lnTo>
                    <a:pt x="428894" y="0"/>
                  </a:lnTo>
                  <a:cubicBezTo>
                    <a:pt x="442836" y="0"/>
                    <a:pt x="456206" y="5538"/>
                    <a:pt x="466064" y="15396"/>
                  </a:cubicBezTo>
                  <a:cubicBezTo>
                    <a:pt x="475922" y="25254"/>
                    <a:pt x="481460" y="38625"/>
                    <a:pt x="481460" y="52566"/>
                  </a:cubicBezTo>
                  <a:lnTo>
                    <a:pt x="481460" y="52566"/>
                  </a:lnTo>
                  <a:cubicBezTo>
                    <a:pt x="481460" y="66507"/>
                    <a:pt x="475922" y="79878"/>
                    <a:pt x="466064" y="89736"/>
                  </a:cubicBezTo>
                  <a:cubicBezTo>
                    <a:pt x="456206" y="99594"/>
                    <a:pt x="442836" y="105132"/>
                    <a:pt x="428894" y="105132"/>
                  </a:cubicBezTo>
                  <a:lnTo>
                    <a:pt x="52566" y="105132"/>
                  </a:lnTo>
                  <a:cubicBezTo>
                    <a:pt x="38625" y="105132"/>
                    <a:pt x="25254" y="99594"/>
                    <a:pt x="15396" y="89736"/>
                  </a:cubicBezTo>
                  <a:cubicBezTo>
                    <a:pt x="5538" y="79878"/>
                    <a:pt x="0" y="66507"/>
                    <a:pt x="0" y="52566"/>
                  </a:cubicBezTo>
                  <a:lnTo>
                    <a:pt x="0" y="52566"/>
                  </a:lnTo>
                  <a:cubicBezTo>
                    <a:pt x="0" y="38625"/>
                    <a:pt x="5538" y="25254"/>
                    <a:pt x="15396" y="15396"/>
                  </a:cubicBezTo>
                  <a:cubicBezTo>
                    <a:pt x="25254" y="5538"/>
                    <a:pt x="38625" y="0"/>
                    <a:pt x="525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481460" cy="575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735689" y="2298958"/>
            <a:ext cx="12816622" cy="7065163"/>
          </a:xfrm>
          <a:custGeom>
            <a:avLst/>
            <a:gdLst/>
            <a:ahLst/>
            <a:cxnLst/>
            <a:rect l="l" t="t" r="r" b="b"/>
            <a:pathLst>
              <a:path w="12816622" h="7065163">
                <a:moveTo>
                  <a:pt x="0" y="0"/>
                </a:moveTo>
                <a:lnTo>
                  <a:pt x="12816622" y="0"/>
                </a:lnTo>
                <a:lnTo>
                  <a:pt x="12816622" y="7065164"/>
                </a:lnTo>
                <a:lnTo>
                  <a:pt x="0" y="7065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833676"/>
            <a:ext cx="1032084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Application Workflow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667214">
            <a:off x="5896698" y="-5033394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9" y="0"/>
                </a:lnTo>
                <a:lnTo>
                  <a:pt x="11905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161171">
            <a:off x="-2565306" y="6012687"/>
            <a:ext cx="6883563" cy="6702869"/>
          </a:xfrm>
          <a:custGeom>
            <a:avLst/>
            <a:gdLst/>
            <a:ahLst/>
            <a:cxnLst/>
            <a:rect l="l" t="t" r="r" b="b"/>
            <a:pathLst>
              <a:path w="6883563" h="6702869">
                <a:moveTo>
                  <a:pt x="0" y="0"/>
                </a:moveTo>
                <a:lnTo>
                  <a:pt x="6883562" y="0"/>
                </a:lnTo>
                <a:lnTo>
                  <a:pt x="6883562" y="6702869"/>
                </a:lnTo>
                <a:lnTo>
                  <a:pt x="0" y="6702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194535" y="2168979"/>
            <a:ext cx="592644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Demo Time!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760583" y="8054631"/>
            <a:ext cx="6755267" cy="499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0" u="sng" dirty="0">
                <a:latin typeface="Montserrat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https://color-analysis.me</a:t>
            </a:r>
            <a:endParaRPr lang="en-US" sz="3000" u="sng" dirty="0">
              <a:latin typeface="Montserrat"/>
              <a:ea typeface="Arimo"/>
              <a:cs typeface="Arimo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520" y="2880651"/>
            <a:ext cx="5394960" cy="532352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52060" y="-1735106"/>
            <a:ext cx="10082205" cy="8229600"/>
          </a:xfrm>
          <a:custGeom>
            <a:avLst/>
            <a:gdLst/>
            <a:ahLst/>
            <a:cxnLst/>
            <a:rect l="l" t="t" r="r" b="b"/>
            <a:pathLst>
              <a:path w="10082205" h="8229600">
                <a:moveTo>
                  <a:pt x="0" y="0"/>
                </a:moveTo>
                <a:lnTo>
                  <a:pt x="10082206" y="0"/>
                </a:lnTo>
                <a:lnTo>
                  <a:pt x="100822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88779" y="4785349"/>
            <a:ext cx="12310442" cy="81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6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G</a:t>
            </a:r>
            <a:r>
              <a:rPr lang="en-US" sz="6000" u="none">
                <a:solidFill>
                  <a:srgbClr val="00000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roup Project Experience</a:t>
            </a:r>
          </a:p>
        </p:txBody>
      </p:sp>
      <p:sp>
        <p:nvSpPr>
          <p:cNvPr id="4" name="Freeform 4"/>
          <p:cNvSpPr/>
          <p:nvPr/>
        </p:nvSpPr>
        <p:spPr>
          <a:xfrm rot="-604831">
            <a:off x="7079665" y="4147994"/>
            <a:ext cx="13424453" cy="11763177"/>
          </a:xfrm>
          <a:custGeom>
            <a:avLst/>
            <a:gdLst/>
            <a:ahLst/>
            <a:cxnLst/>
            <a:rect l="l" t="t" r="r" b="b"/>
            <a:pathLst>
              <a:path w="13424453" h="11763177">
                <a:moveTo>
                  <a:pt x="0" y="0"/>
                </a:moveTo>
                <a:lnTo>
                  <a:pt x="13424453" y="0"/>
                </a:lnTo>
                <a:lnTo>
                  <a:pt x="13424453" y="11763177"/>
                </a:lnTo>
                <a:lnTo>
                  <a:pt x="0" y="11763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3932311" y="2695156"/>
            <a:ext cx="9391840" cy="8229600"/>
          </a:xfrm>
          <a:custGeom>
            <a:avLst/>
            <a:gdLst/>
            <a:ahLst/>
            <a:cxnLst/>
            <a:rect l="l" t="t" r="r" b="b"/>
            <a:pathLst>
              <a:path w="9391840" h="8229600">
                <a:moveTo>
                  <a:pt x="0" y="0"/>
                </a:moveTo>
                <a:lnTo>
                  <a:pt x="9391841" y="0"/>
                </a:lnTo>
                <a:lnTo>
                  <a:pt x="93918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482587">
            <a:off x="14292134" y="-2933322"/>
            <a:ext cx="7746111" cy="8229600"/>
          </a:xfrm>
          <a:custGeom>
            <a:avLst/>
            <a:gdLst/>
            <a:ahLst/>
            <a:cxnLst/>
            <a:rect l="l" t="t" r="r" b="b"/>
            <a:pathLst>
              <a:path w="7746111" h="8229600">
                <a:moveTo>
                  <a:pt x="0" y="0"/>
                </a:moveTo>
                <a:lnTo>
                  <a:pt x="7746111" y="0"/>
                </a:lnTo>
                <a:lnTo>
                  <a:pt x="774611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83476" y="1262876"/>
            <a:ext cx="5968062" cy="54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3312">
                <a:solidFill>
                  <a:srgbClr val="40404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GOOD EXPERIENCE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34147" y="1234768"/>
            <a:ext cx="6106854" cy="60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22"/>
              </a:lnSpc>
              <a:spcBef>
                <a:spcPct val="0"/>
              </a:spcBef>
            </a:pPr>
            <a:r>
              <a:rPr lang="en-US" sz="3681" u="none" strike="noStrike">
                <a:solidFill>
                  <a:srgbClr val="40404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BAD EXPERIENCE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460" y="2005749"/>
            <a:ext cx="7273899" cy="257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1442" lvl="1" indent="-295721" algn="l">
              <a:lnSpc>
                <a:spcPts val="3424"/>
              </a:lnSpc>
              <a:buFont typeface="Arial"/>
              <a:buChar char="•"/>
            </a:pPr>
            <a:r>
              <a:rPr lang="en-US" sz="2739" spc="16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Strong team communication.</a:t>
            </a:r>
          </a:p>
          <a:p>
            <a:pPr algn="l">
              <a:lnSpc>
                <a:spcPts val="3424"/>
              </a:lnSpc>
            </a:pPr>
            <a:endParaRPr lang="en-US" sz="2739" spc="16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91442" lvl="1" indent="-295721" algn="l">
              <a:lnSpc>
                <a:spcPts val="3424"/>
              </a:lnSpc>
              <a:buFont typeface="Arial"/>
              <a:buChar char="•"/>
            </a:pPr>
            <a:r>
              <a:rPr lang="en-US" sz="2739" spc="16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Equal contribution from all members.</a:t>
            </a:r>
          </a:p>
          <a:p>
            <a:pPr algn="l">
              <a:lnSpc>
                <a:spcPts val="3424"/>
              </a:lnSpc>
            </a:pPr>
            <a:endParaRPr lang="en-US" sz="2739" spc="16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91442" lvl="1" indent="-295721" algn="l">
              <a:lnSpc>
                <a:spcPts val="3424"/>
              </a:lnSpc>
              <a:buFont typeface="Arial"/>
              <a:buChar char="•"/>
            </a:pPr>
            <a:r>
              <a:rPr lang="en-US" sz="2739" spc="16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Everyone stayed in sync throughout the project.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69142" y="2005749"/>
            <a:ext cx="6775655" cy="2018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260" lvl="1" indent="-278130" algn="l">
              <a:lnSpc>
                <a:spcPts val="3220"/>
              </a:lnSpc>
              <a:buFont typeface="Arial"/>
              <a:buChar char="•"/>
            </a:pPr>
            <a:r>
              <a:rPr lang="en-US" sz="2550" u="none" strike="noStrike" spc="15" dirty="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Faced timing conflicts while coordinating work.</a:t>
            </a:r>
            <a:endParaRPr lang="en-US" sz="2550" u="none" strike="noStrike" spc="15" dirty="0">
              <a:solidFill>
                <a:srgbClr val="404040"/>
              </a:solidFill>
              <a:latin typeface="Montserrat Medium"/>
              <a:ea typeface="Montserrat Medium"/>
              <a:cs typeface="Montserrat Medium"/>
            </a:endParaRPr>
          </a:p>
          <a:p>
            <a:pPr algn="l">
              <a:lnSpc>
                <a:spcPts val="3220"/>
              </a:lnSpc>
            </a:pPr>
            <a:endParaRPr lang="en-US" sz="2576" b="1" u="none" strike="noStrike" spc="15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556260" lvl="1" indent="-278130" algn="l">
              <a:lnSpc>
                <a:spcPts val="3220"/>
              </a:lnSpc>
              <a:buFont typeface="Arial"/>
              <a:buChar char="•"/>
            </a:pPr>
            <a:r>
              <a:rPr lang="en-US" sz="2550" u="none" strike="noStrike" spc="15" dirty="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GPU limitations slowed down model training.</a:t>
            </a:r>
            <a:endParaRPr lang="en-US" sz="2550" u="none" strike="noStrike" spc="15" dirty="0">
              <a:solidFill>
                <a:srgbClr val="404040"/>
              </a:solidFill>
              <a:latin typeface="Montserrat Medium"/>
              <a:ea typeface="Montserrat Medium"/>
              <a:cs typeface="Montserrat Medium"/>
            </a:endParaRPr>
          </a:p>
        </p:txBody>
      </p:sp>
      <p:sp>
        <p:nvSpPr>
          <p:cNvPr id="8" name="AutoShape 8"/>
          <p:cNvSpPr/>
          <p:nvPr/>
        </p:nvSpPr>
        <p:spPr>
          <a:xfrm flipH="1">
            <a:off x="9518527" y="1282393"/>
            <a:ext cx="0" cy="80400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H="1">
            <a:off x="1028710" y="5228225"/>
            <a:ext cx="16029309" cy="80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583476" y="5588224"/>
            <a:ext cx="7755230" cy="1088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3312">
                <a:solidFill>
                  <a:srgbClr val="40404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WHAT WE SHOULD KEEP DOING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4147" y="5588224"/>
            <a:ext cx="5968062" cy="1088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3312">
                <a:solidFill>
                  <a:srgbClr val="404040"/>
                </a:solidFill>
                <a:latin typeface="Brice SemiExpanded"/>
                <a:ea typeface="Brice SemiExpanded"/>
                <a:cs typeface="Brice SemiExpanded"/>
                <a:sym typeface="Brice SemiExpanded"/>
              </a:rPr>
              <a:t>WHAT SHOULD BE IMPROVED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1460" y="7038446"/>
            <a:ext cx="6775655" cy="242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260" lvl="1" indent="-278130" algn="l">
              <a:lnSpc>
                <a:spcPts val="3220"/>
              </a:lnSpc>
              <a:buFont typeface="Arial"/>
              <a:buChar char="•"/>
            </a:pPr>
            <a:r>
              <a:rPr lang="en-US" sz="2550" spc="15" dirty="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</a:t>
            </a:r>
            <a:r>
              <a:rPr lang="en-US" sz="2550" u="none" strike="noStrike" spc="15" dirty="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ort feedback loops</a:t>
            </a:r>
            <a:endParaRPr lang="en-US" sz="2550" u="none" strike="noStrike" spc="15" dirty="0">
              <a:solidFill>
                <a:srgbClr val="404040"/>
              </a:solidFill>
              <a:latin typeface="Montserrat Medium"/>
              <a:ea typeface="Montserrat Medium"/>
              <a:cs typeface="Montserrat Medium"/>
            </a:endParaRPr>
          </a:p>
          <a:p>
            <a:pPr algn="l">
              <a:lnSpc>
                <a:spcPts val="3220"/>
              </a:lnSpc>
            </a:pPr>
            <a:endParaRPr lang="en-US" sz="2576" b="1" u="none" strike="noStrike" spc="15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556260" lvl="1" indent="-278130" algn="l">
              <a:lnSpc>
                <a:spcPts val="3220"/>
              </a:lnSpc>
              <a:buFont typeface="Arial"/>
              <a:buChar char="•"/>
            </a:pPr>
            <a:r>
              <a:rPr lang="en-US" sz="2550" u="none" strike="noStrike" spc="15" dirty="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Frequent real user testing</a:t>
            </a:r>
            <a:endParaRPr lang="en-US" sz="2550" u="none" strike="noStrike" spc="15" dirty="0">
              <a:solidFill>
                <a:srgbClr val="404040"/>
              </a:solidFill>
              <a:latin typeface="Montserrat Medium"/>
              <a:ea typeface="Montserrat Medium"/>
              <a:cs typeface="Montserrat Medium"/>
            </a:endParaRPr>
          </a:p>
          <a:p>
            <a:pPr algn="l">
              <a:lnSpc>
                <a:spcPts val="3220"/>
              </a:lnSpc>
            </a:pPr>
            <a:endParaRPr lang="en-US" sz="2576" b="1" u="none" strike="noStrike" spc="15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556260" lvl="1" indent="-278130" algn="l">
              <a:lnSpc>
                <a:spcPts val="3220"/>
              </a:lnSpc>
              <a:buFont typeface="Arial"/>
              <a:buChar char="•"/>
            </a:pPr>
            <a:r>
              <a:rPr lang="en-US" sz="2550" u="none" strike="noStrike" spc="15" dirty="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Structured GitHub workflow</a:t>
            </a:r>
            <a:endParaRPr lang="en-US" sz="2550" u="none" strike="noStrike" spc="15" dirty="0">
              <a:solidFill>
                <a:srgbClr val="404040"/>
              </a:solidFill>
              <a:latin typeface="Montserrat Medium"/>
              <a:ea typeface="Montserrat Medium"/>
              <a:cs typeface="Montserrat Medium"/>
            </a:endParaRPr>
          </a:p>
          <a:p>
            <a:pPr algn="l">
              <a:lnSpc>
                <a:spcPts val="3220"/>
              </a:lnSpc>
            </a:pPr>
            <a:endParaRPr lang="en-US" sz="2576" b="1" u="none" strike="noStrike" spc="15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24597" y="7038446"/>
            <a:ext cx="6775655" cy="121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6260" lvl="1" indent="-278130" algn="l">
              <a:lnSpc>
                <a:spcPts val="3220"/>
              </a:lnSpc>
              <a:buFont typeface="Arial"/>
              <a:buChar char="•"/>
            </a:pPr>
            <a:r>
              <a:rPr lang="en-US" sz="2550" spc="15" dirty="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Performance Optimization Before Deployment</a:t>
            </a:r>
            <a:endParaRPr lang="en-US" sz="2550" spc="15" dirty="0">
              <a:solidFill>
                <a:srgbClr val="404040"/>
              </a:solidFill>
              <a:latin typeface="Montserrat Medium"/>
              <a:ea typeface="Montserrat Medium"/>
              <a:cs typeface="Montserrat Medium"/>
            </a:endParaRPr>
          </a:p>
          <a:p>
            <a:pPr algn="l">
              <a:lnSpc>
                <a:spcPts val="3220"/>
              </a:lnSpc>
            </a:pPr>
            <a:endParaRPr lang="en-US" sz="2576" b="1" spc="15">
              <a:solidFill>
                <a:srgbClr val="40404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Purple Minimal Meta Gradients Beauty Skincare Presentation</dc:title>
  <cp:revision>38</cp:revision>
  <dcterms:created xsi:type="dcterms:W3CDTF">2006-08-16T00:00:00Z</dcterms:created>
  <dcterms:modified xsi:type="dcterms:W3CDTF">2025-12-08T03:10:36Z</dcterms:modified>
  <dc:identifier>DAG6xDevGgs</dc:identifier>
</cp:coreProperties>
</file>